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ringer.com/cda/content/document/cda_downloaddocument/9783642401664-c2.pdf?SGWID=0-0-45-1425809-p17537396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7759D-BA67-49F8-AF52-863AB701B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9632494" cy="3329581"/>
          </a:xfrm>
        </p:spPr>
        <p:txBody>
          <a:bodyPr/>
          <a:lstStyle/>
          <a:p>
            <a:r>
              <a:rPr lang="en-US" dirty="0"/>
              <a:t>Case-Based Reasoning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B0C0AD-D8D8-4C54-8DCC-45F1655892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Jessica Jones</a:t>
            </a:r>
          </a:p>
          <a:p>
            <a:r>
              <a:rPr lang="en-US" dirty="0"/>
              <a:t>CSCI 446</a:t>
            </a:r>
          </a:p>
        </p:txBody>
      </p:sp>
    </p:spTree>
    <p:extLst>
      <p:ext uri="{BB962C8B-B14F-4D97-AF65-F5344CB8AC3E}">
        <p14:creationId xmlns:p14="http://schemas.microsoft.com/office/powerpoint/2010/main" val="91911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448C-32DA-4429-90E4-46349188B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the Case 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9EB2D-B989-4613-870C-0E5540255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52918"/>
            <a:ext cx="5248061" cy="4195481"/>
          </a:xfrm>
        </p:spPr>
        <p:txBody>
          <a:bodyPr/>
          <a:lstStyle/>
          <a:p>
            <a:r>
              <a:rPr lang="en-US" sz="2400" dirty="0"/>
              <a:t>Three types of organization:</a:t>
            </a:r>
          </a:p>
          <a:p>
            <a:pPr lvl="1"/>
            <a:r>
              <a:rPr lang="en-US" sz="2000" dirty="0"/>
              <a:t>Flat organization: treats all cases like they’re not related</a:t>
            </a:r>
          </a:p>
          <a:p>
            <a:pPr lvl="1"/>
            <a:r>
              <a:rPr lang="en-US" sz="2000" dirty="0"/>
              <a:t>Clustered organization: clusters cases based on similarity</a:t>
            </a:r>
          </a:p>
          <a:p>
            <a:pPr lvl="1"/>
            <a:r>
              <a:rPr lang="en-US" sz="2000" dirty="0"/>
              <a:t>Hierarchical organization: Groups cases together based on similar features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8CA1C0-588B-4A8E-A13E-3B36D0C053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373" y="2052918"/>
            <a:ext cx="5248061" cy="32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A369DF-916D-4DF6-B323-C27A7BA97EA2}"/>
              </a:ext>
            </a:extLst>
          </p:cNvPr>
          <p:cNvSpPr txBox="1"/>
          <p:nvPr/>
        </p:nvSpPr>
        <p:spPr>
          <a:xfrm>
            <a:off x="6347120" y="5369492"/>
            <a:ext cx="5256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Flat and Hierarchical Organization (Richter &amp; Weber, 2013)</a:t>
            </a:r>
          </a:p>
        </p:txBody>
      </p:sp>
    </p:spTree>
    <p:extLst>
      <p:ext uri="{BB962C8B-B14F-4D97-AF65-F5344CB8AC3E}">
        <p14:creationId xmlns:p14="http://schemas.microsoft.com/office/powerpoint/2010/main" val="2692927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0CED1-3C4F-49A2-8EC5-37B5C245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Retrieval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D8BA0-A93A-41B0-BD8C-1938223D0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efficient case retrieval is the 1</a:t>
            </a:r>
            <a:r>
              <a:rPr lang="en-US" baseline="30000" dirty="0"/>
              <a:t>st</a:t>
            </a:r>
            <a:r>
              <a:rPr lang="en-US" dirty="0"/>
              <a:t> nearest neighbor algorithm</a:t>
            </a:r>
          </a:p>
          <a:p>
            <a:r>
              <a:rPr lang="en-US" dirty="0"/>
              <a:t>Not efficient for large case bases</a:t>
            </a:r>
          </a:p>
          <a:p>
            <a:r>
              <a:rPr lang="en-US" dirty="0"/>
              <a:t>Techniques to speed up this algorithm are:</a:t>
            </a:r>
          </a:p>
          <a:p>
            <a:pPr lvl="1"/>
            <a:r>
              <a:rPr lang="en-US" sz="2000" u="sng" dirty="0"/>
              <a:t>Preselecting cases</a:t>
            </a:r>
            <a:r>
              <a:rPr lang="en-US" sz="2000" dirty="0"/>
              <a:t>: choosing a sample of cases to search through</a:t>
            </a:r>
          </a:p>
          <a:p>
            <a:pPr lvl="1"/>
            <a:r>
              <a:rPr lang="en-US" sz="2000" u="sng" dirty="0"/>
              <a:t>Ranking cases</a:t>
            </a:r>
            <a:r>
              <a:rPr lang="en-US" sz="2000" dirty="0"/>
              <a:t>: Rank cases based on how often they are retrieved</a:t>
            </a:r>
          </a:p>
          <a:p>
            <a:pPr lvl="1"/>
            <a:r>
              <a:rPr lang="en-US" sz="2000" u="sng" dirty="0"/>
              <a:t>Parallel search</a:t>
            </a:r>
            <a:r>
              <a:rPr lang="en-US" sz="2000" dirty="0"/>
              <a:t>: program the retrieval algorithm in parallel to speed up the retrieval of cases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77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EFACA-A0F3-44B1-8489-85248252E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Adaptation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A9BEB-28A1-4BE2-A728-9BF134E2F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significant differences between the retrieved case and the current problem</a:t>
            </a:r>
          </a:p>
          <a:p>
            <a:r>
              <a:rPr lang="en-US" dirty="0"/>
              <a:t>Apply a set of rules to adapt the retrieved case solution</a:t>
            </a:r>
          </a:p>
          <a:p>
            <a:r>
              <a:rPr lang="en-US" dirty="0"/>
              <a:t>Two types of adaptation: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Structural adaptation: applies the chosen adaptation rules to the problem solutions in the selected cases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Derivational adaptation: reuses the methods that generated the solution to the retrieved case to create solution for the new problem </a:t>
            </a:r>
          </a:p>
          <a:p>
            <a:r>
              <a:rPr lang="en-US" dirty="0"/>
              <a:t>Normally adaptation is done by the user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00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BFF73-12D9-4429-AE92-D5895FDA7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and Disadvantages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1A1EC8-D366-4478-BC4D-673112F1B6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FEAEF-ED49-4C4C-980F-7465141B38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Easy knowledge extraction</a:t>
            </a:r>
          </a:p>
          <a:p>
            <a:pPr lvl="0"/>
            <a:r>
              <a:rPr lang="en-US" dirty="0"/>
              <a:t>Cases can be reused easily</a:t>
            </a:r>
          </a:p>
          <a:p>
            <a:pPr lvl="0"/>
            <a:r>
              <a:rPr lang="en-US" dirty="0"/>
              <a:t>Incremental learning</a:t>
            </a:r>
          </a:p>
          <a:p>
            <a:pPr lvl="0"/>
            <a:r>
              <a:rPr lang="en-US" dirty="0"/>
              <a:t>Ease of explanation for case solution</a:t>
            </a:r>
          </a:p>
          <a:p>
            <a:pPr lvl="0"/>
            <a:r>
              <a:rPr lang="en-US" dirty="0"/>
              <a:t>Ease of maintenance 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9FB453-60E4-4248-8B44-63CF84B7B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Disadvantages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E269E90-6F15-4FD5-A9B6-FE0D69B45E2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Handling large case bases</a:t>
            </a:r>
          </a:p>
          <a:p>
            <a:pPr lvl="0"/>
            <a:r>
              <a:rPr lang="en-US" dirty="0"/>
              <a:t>Case base may become outdated because the system favors methods that have worked before</a:t>
            </a:r>
          </a:p>
          <a:p>
            <a:pPr lvl="0"/>
            <a:r>
              <a:rPr lang="en-US" dirty="0"/>
              <a:t>Handling noisy data</a:t>
            </a:r>
          </a:p>
          <a:p>
            <a:pPr lvl="0"/>
            <a:r>
              <a:rPr lang="en-US" dirty="0"/>
              <a:t>No similar cases to problem in case base</a:t>
            </a:r>
          </a:p>
        </p:txBody>
      </p:sp>
    </p:spTree>
    <p:extLst>
      <p:ext uri="{BB962C8B-B14F-4D97-AF65-F5344CB8AC3E}">
        <p14:creationId xmlns:p14="http://schemas.microsoft.com/office/powerpoint/2010/main" val="2249787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BC00E10-F2BA-4238-8376-863062BE4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DC896A-615B-498E-B56C-665C24696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1092"/>
            <a:ext cx="8946541" cy="461730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Pantic</a:t>
            </a:r>
            <a:r>
              <a:rPr lang="en-US" dirty="0"/>
              <a:t>, M. (n.d.). Introduction to Machine Learning &amp; Case-Based Reasoning. Retrieved November 10, 2018, from https://ibug.doc.ic.ac.uk/media/uploads/documents/courses/syllabus-CBR.pdf. </a:t>
            </a:r>
          </a:p>
          <a:p>
            <a:pPr lvl="0"/>
            <a:r>
              <a:rPr lang="en-US" dirty="0" err="1"/>
              <a:t>Aamodt</a:t>
            </a:r>
            <a:r>
              <a:rPr lang="en-US" dirty="0"/>
              <a:t>, A. and Plaza, E. (1994). CBR: foundational issues, methodological variations and system approaches. </a:t>
            </a:r>
            <a:r>
              <a:rPr lang="en-US" i="1" dirty="0"/>
              <a:t>AI Communications, 7</a:t>
            </a:r>
            <a:r>
              <a:rPr lang="en-US" dirty="0"/>
              <a:t>(1), pp. 39-59.</a:t>
            </a:r>
          </a:p>
          <a:p>
            <a:pPr lvl="0"/>
            <a:r>
              <a:rPr lang="en-US" dirty="0"/>
              <a:t>Richter, M. M. (1995). On the notion of similarity in case-based reasoning. </a:t>
            </a:r>
            <a:r>
              <a:rPr lang="en-US" i="1" dirty="0"/>
              <a:t>Mathematical and Statistical Methods in Artificial Intelligence</a:t>
            </a:r>
            <a:r>
              <a:rPr lang="en-US" dirty="0"/>
              <a:t>, G. </a:t>
            </a:r>
            <a:r>
              <a:rPr lang="en-US" dirty="0" err="1"/>
              <a:t>della</a:t>
            </a:r>
            <a:r>
              <a:rPr lang="en-US" dirty="0"/>
              <a:t> Riccia, R. Kruse, R. </a:t>
            </a:r>
            <a:r>
              <a:rPr lang="en-US" dirty="0" err="1"/>
              <a:t>Viertl</a:t>
            </a:r>
            <a:r>
              <a:rPr lang="en-US" dirty="0"/>
              <a:t>, (Eds.), pp. 171-184. Heidelberg, Germany: Springer-Verlag.</a:t>
            </a:r>
          </a:p>
          <a:p>
            <a:pPr lvl="0"/>
            <a:r>
              <a:rPr lang="en-US" dirty="0" err="1"/>
              <a:t>Kolodner</a:t>
            </a:r>
            <a:r>
              <a:rPr lang="en-US" dirty="0"/>
              <a:t>, J. L. (1983). Reconstructive Memory: A Computer Model*, </a:t>
            </a:r>
            <a:r>
              <a:rPr lang="en-US" i="1" dirty="0"/>
              <a:t>Cognitive Science</a:t>
            </a:r>
            <a:r>
              <a:rPr lang="en-US" dirty="0"/>
              <a:t>, vol. 7, no. 4, pp. 281–328.</a:t>
            </a:r>
          </a:p>
          <a:p>
            <a:pPr lvl="0"/>
            <a:r>
              <a:rPr lang="en-US" dirty="0" err="1"/>
              <a:t>Lebowitz</a:t>
            </a:r>
            <a:r>
              <a:rPr lang="en-US" dirty="0"/>
              <a:t>, M. (</a:t>
            </a:r>
            <a:r>
              <a:rPr lang="en-US" dirty="0" err="1"/>
              <a:t>n.d</a:t>
            </a:r>
            <a:r>
              <a:rPr lang="en-US" dirty="0"/>
              <a:t>). The Nature of Generalization In Understanding. Retrieved November 18, 2018, from https://www.ijcai.org/Proceedings/81-1/Papers/065.pdf</a:t>
            </a:r>
          </a:p>
          <a:p>
            <a:pPr lvl="0"/>
            <a:r>
              <a:rPr lang="en-US" dirty="0"/>
              <a:t>Richter, M. M., Weber, R.  (2013). Chapter 2: Basic CBR Elements. </a:t>
            </a:r>
            <a:r>
              <a:rPr lang="en-US" i="1" dirty="0"/>
              <a:t>Case-Based Reasoning </a:t>
            </a:r>
            <a:r>
              <a:rPr lang="en-US" dirty="0"/>
              <a:t>(pp. 17 – 32). Retrieved on November 18, 2018, from </a:t>
            </a:r>
            <a:r>
              <a:rPr lang="en-US" u="sng" dirty="0">
                <a:hlinkClick r:id="rId2"/>
              </a:rPr>
              <a:t>https://www.springer.com/cda/content/document/cda_downloaddocument/9783642401664-c2.pdf?SGWID=0-0-45-1425809-p175373967</a:t>
            </a:r>
            <a:endParaRPr lang="en-US" dirty="0"/>
          </a:p>
          <a:p>
            <a:pPr lvl="0"/>
            <a:r>
              <a:rPr lang="en-US" dirty="0"/>
              <a:t>Watson , I. and </a:t>
            </a:r>
            <a:r>
              <a:rPr lang="en-US" dirty="0" err="1"/>
              <a:t>Marir</a:t>
            </a:r>
            <a:r>
              <a:rPr lang="en-US" dirty="0"/>
              <a:t>, F. (1994). Case-base reasoning: A review, </a:t>
            </a:r>
            <a:r>
              <a:rPr lang="en-US" i="1" dirty="0"/>
              <a:t>The Knowledge Engineering Review</a:t>
            </a:r>
            <a:r>
              <a:rPr lang="en-US" dirty="0"/>
              <a:t>, vol. 9, no. 4. pp. 327-354.</a:t>
            </a:r>
          </a:p>
          <a:p>
            <a:pPr lvl="0"/>
            <a:r>
              <a:rPr lang="en-US" dirty="0"/>
              <a:t>Mark, W., </a:t>
            </a:r>
            <a:r>
              <a:rPr lang="en-US" dirty="0" err="1"/>
              <a:t>Simoudis</a:t>
            </a:r>
            <a:r>
              <a:rPr lang="en-US" dirty="0"/>
              <a:t>, E.,  and Hinkle, D. (1996). Case-based reasoning: Expectations and results, </a:t>
            </a:r>
            <a:r>
              <a:rPr lang="en-US" i="1" dirty="0"/>
              <a:t>Case-Based Reasoning: Experiences, Lessons &amp; Future Directions</a:t>
            </a:r>
            <a:r>
              <a:rPr lang="en-US" dirty="0"/>
              <a:t>, D.B. </a:t>
            </a:r>
            <a:r>
              <a:rPr lang="en-US" dirty="0" err="1"/>
              <a:t>Leake</a:t>
            </a:r>
            <a:r>
              <a:rPr lang="en-US" dirty="0"/>
              <a:t>, (Ed.), pp. 269-294, Publisher: AAAI Press, Menlo Park.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4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8B8EA-BFB9-40E5-B720-B58CF7B5F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25559-B7EC-4678-9292-139C227B5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 of Case-Based Reasoning</a:t>
            </a:r>
          </a:p>
          <a:p>
            <a:r>
              <a:rPr lang="en-US" dirty="0"/>
              <a:t>Origin of CBR </a:t>
            </a:r>
          </a:p>
          <a:p>
            <a:r>
              <a:rPr lang="en-US" dirty="0"/>
              <a:t>CBR Working Cycle</a:t>
            </a:r>
          </a:p>
          <a:p>
            <a:r>
              <a:rPr lang="en-US" dirty="0"/>
              <a:t>Knowledge Containers for CBR Systems</a:t>
            </a:r>
          </a:p>
          <a:p>
            <a:r>
              <a:rPr lang="en-US" dirty="0"/>
              <a:t>Case Representation</a:t>
            </a:r>
          </a:p>
          <a:p>
            <a:r>
              <a:rPr lang="en-US" dirty="0"/>
              <a:t>Indexing of Cases</a:t>
            </a:r>
          </a:p>
          <a:p>
            <a:r>
              <a:rPr lang="en-US" dirty="0"/>
              <a:t>Organization of the Case Base</a:t>
            </a:r>
          </a:p>
          <a:p>
            <a:r>
              <a:rPr lang="en-US" dirty="0"/>
              <a:t>Case Retrieval and Adaptation</a:t>
            </a:r>
          </a:p>
          <a:p>
            <a:r>
              <a:rPr lang="en-US" dirty="0"/>
              <a:t>Advantages and Disadvantage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4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73A68-C788-494F-9A5A-253D9D5F0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Case-Based Reasoning?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7F53A-EEB9-4E0C-997F-FE03B5605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Case-Based Reasoning: type of reasoning that uses adapted versions of previous experiences (cases) to solve similar problems</a:t>
            </a:r>
          </a:p>
          <a:p>
            <a:r>
              <a:rPr lang="en-US" dirty="0"/>
              <a:t>Assumptions:</a:t>
            </a:r>
          </a:p>
          <a:p>
            <a:pPr lvl="1"/>
            <a:r>
              <a:rPr lang="en-US" dirty="0"/>
              <a:t>Regularity</a:t>
            </a:r>
          </a:p>
          <a:p>
            <a:pPr lvl="1"/>
            <a:r>
              <a:rPr lang="en-US" dirty="0"/>
              <a:t>Typicality</a:t>
            </a:r>
          </a:p>
          <a:p>
            <a:pPr lvl="1"/>
            <a:r>
              <a:rPr lang="en-US" dirty="0"/>
              <a:t>Consistency</a:t>
            </a:r>
          </a:p>
          <a:p>
            <a:pPr lvl="1"/>
            <a:r>
              <a:rPr lang="en-US" dirty="0"/>
              <a:t>Adaptability</a:t>
            </a:r>
          </a:p>
        </p:txBody>
      </p:sp>
    </p:spTree>
    <p:extLst>
      <p:ext uri="{BB962C8B-B14F-4D97-AF65-F5344CB8AC3E}">
        <p14:creationId xmlns:p14="http://schemas.microsoft.com/office/powerpoint/2010/main" val="3703157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0CD35-46DE-4B32-A3FC-1F125C77A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of CBR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85FBA-1C40-42B2-812C-93DF8761B5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/>
              <a:t>Based off Roger </a:t>
            </a:r>
            <a:r>
              <a:rPr lang="en-US" sz="2000" dirty="0" err="1"/>
              <a:t>Schank’s</a:t>
            </a:r>
            <a:r>
              <a:rPr lang="en-US" sz="2000" dirty="0"/>
              <a:t> Memory-Based Reasoning Model.</a:t>
            </a:r>
          </a:p>
          <a:p>
            <a:pPr lvl="1"/>
            <a:r>
              <a:rPr lang="en-US" sz="1800" dirty="0"/>
              <a:t>Doesn’t use strict rules</a:t>
            </a:r>
          </a:p>
          <a:p>
            <a:pPr lvl="1"/>
            <a:r>
              <a:rPr lang="en-US" sz="1800" dirty="0"/>
              <a:t>Stored similar to how humans think in “memory organization packets” (MOP)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026" name="Picture 2" descr="Image result for roger schank">
            <a:extLst>
              <a:ext uri="{FF2B5EF4-FFF2-40B4-BE49-F238E27FC236}">
                <a16:creationId xmlns:a16="http://schemas.microsoft.com/office/drawing/2014/main" id="{614034F7-077F-4077-98CE-11355ED4F4F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287" y="1853248"/>
            <a:ext cx="2934580" cy="400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AB0A1A-1E25-4A81-841D-FB1BB52B1C14}"/>
              </a:ext>
            </a:extLst>
          </p:cNvPr>
          <p:cNvSpPr txBox="1"/>
          <p:nvPr/>
        </p:nvSpPr>
        <p:spPr>
          <a:xfrm>
            <a:off x="6759822" y="5989783"/>
            <a:ext cx="3081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www.google.com/url?sa=i&amp;source=images&amp;cd=&amp;cad=rja&amp;uact=8&amp;ved=2ahUKEwisl5eI3PPeAhXimuAKHU6zC4YQjRx6BAgBEAU&amp;url=https%3A%2F%2Felpais.com%2Fdiario%2F2010%2F02%2F25%2Fciberpais%2F1267068270_850215.html&amp;psig=AOvVaw1ioU48bRu0m8RFHrfKIGjK&amp;ust=1543378610088510</a:t>
            </a:r>
          </a:p>
        </p:txBody>
      </p:sp>
    </p:spTree>
    <p:extLst>
      <p:ext uri="{BB962C8B-B14F-4D97-AF65-F5344CB8AC3E}">
        <p14:creationId xmlns:p14="http://schemas.microsoft.com/office/powerpoint/2010/main" val="169016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C93D-489B-445F-AEA4-E6D851586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CBR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55017-3C38-48E5-ABAB-E8624ECD8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210093" cy="4195763"/>
          </a:xfrm>
        </p:spPr>
        <p:txBody>
          <a:bodyPr>
            <a:normAutofit/>
          </a:bodyPr>
          <a:lstStyle/>
          <a:p>
            <a:r>
              <a:rPr lang="en-US" sz="2000" dirty="0"/>
              <a:t>Janet </a:t>
            </a:r>
            <a:r>
              <a:rPr lang="en-US" sz="2000" dirty="0" err="1"/>
              <a:t>Kolodner’s</a:t>
            </a:r>
            <a:r>
              <a:rPr lang="en-US" sz="2000" dirty="0"/>
              <a:t> CYRUS</a:t>
            </a:r>
          </a:p>
          <a:p>
            <a:pPr lvl="1"/>
            <a:r>
              <a:rPr lang="en-US" sz="1800" dirty="0"/>
              <a:t>CYRUS: Computerized Yale Retrieval and Updating System </a:t>
            </a:r>
          </a:p>
          <a:p>
            <a:pPr lvl="1"/>
            <a:r>
              <a:rPr lang="en-US" sz="1800" dirty="0"/>
              <a:t>Stored life event of Secretaries of State Cyrus Vance and Edmund Muskie</a:t>
            </a:r>
          </a:p>
          <a:p>
            <a:r>
              <a:rPr lang="en-US" sz="2000" dirty="0"/>
              <a:t>Michal </a:t>
            </a:r>
            <a:r>
              <a:rPr lang="en-US" sz="2000" dirty="0" err="1"/>
              <a:t>Lebowitz’s</a:t>
            </a:r>
            <a:r>
              <a:rPr lang="en-US" sz="2000" dirty="0"/>
              <a:t> IPP</a:t>
            </a:r>
          </a:p>
          <a:p>
            <a:pPr lvl="1"/>
            <a:r>
              <a:rPr lang="en-US" sz="1800" dirty="0"/>
              <a:t>IPP: the Integrated Partial Parser </a:t>
            </a:r>
          </a:p>
          <a:p>
            <a:pPr lvl="1"/>
            <a:r>
              <a:rPr lang="en-US" sz="1800" dirty="0"/>
              <a:t>Read newspaper articles and gave a summary about them</a:t>
            </a:r>
          </a:p>
        </p:txBody>
      </p:sp>
      <p:pic>
        <p:nvPicPr>
          <p:cNvPr id="2050" name="Picture 2" descr="Image result for Janet Kolodner's CYRUS">
            <a:extLst>
              <a:ext uri="{FF2B5EF4-FFF2-40B4-BE49-F238E27FC236}">
                <a16:creationId xmlns:a16="http://schemas.microsoft.com/office/drawing/2014/main" id="{25DB97B1-4A71-4960-A741-0485F86EDCD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345" y="1853248"/>
            <a:ext cx="3025968" cy="359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36B52E-FB25-4E98-8B2B-C592BA3E9D61}"/>
              </a:ext>
            </a:extLst>
          </p:cNvPr>
          <p:cNvSpPr txBox="1"/>
          <p:nvPr/>
        </p:nvSpPr>
        <p:spPr>
          <a:xfrm>
            <a:off x="6264879" y="5452094"/>
            <a:ext cx="2882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www.google.com/url?sa=i&amp;source=images&amp;cd=&amp;cad=rja&amp;uact=8&amp;ved=2ahUKEwiL6qnK3vPeAhVkQt8KHVvQAwUQjRx6BAgBEAU&amp;url=https%3A%2F%2Fwww.bc.edu%2Fbc-web%2Fschools%2Flsoe%2Ffaculty-research%2Ffaculty-directory%2Fjanet-kolodner.html&amp;psig=AOvVaw0XfvTV7zJvpVaJJgTl81Gz&amp;ust=1543379389964161</a:t>
            </a:r>
          </a:p>
        </p:txBody>
      </p:sp>
    </p:spTree>
    <p:extLst>
      <p:ext uri="{BB962C8B-B14F-4D97-AF65-F5344CB8AC3E}">
        <p14:creationId xmlns:p14="http://schemas.microsoft.com/office/powerpoint/2010/main" val="3661313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B11AD-223B-46FF-ACB3-F5B2CAB03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CBR Working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ABB7-5ADB-4C0C-BAE8-F4FF16A51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617866" cy="4195763"/>
          </a:xfrm>
        </p:spPr>
        <p:txBody>
          <a:bodyPr/>
          <a:lstStyle/>
          <a:p>
            <a:r>
              <a:rPr lang="en-US" sz="2000" dirty="0"/>
              <a:t>Four RE’s </a:t>
            </a:r>
            <a:r>
              <a:rPr lang="en-US" dirty="0"/>
              <a:t>(</a:t>
            </a:r>
            <a:r>
              <a:rPr lang="en-US" dirty="0" err="1"/>
              <a:t>Aamodt</a:t>
            </a:r>
            <a:r>
              <a:rPr lang="en-US" dirty="0"/>
              <a:t> &amp; Plaza, 1994):</a:t>
            </a:r>
            <a:endParaRPr lang="en-US" sz="2000" dirty="0"/>
          </a:p>
          <a:p>
            <a:pPr lvl="1"/>
            <a:r>
              <a:rPr lang="en-US" sz="1800" dirty="0"/>
              <a:t>Retrieve</a:t>
            </a:r>
          </a:p>
          <a:p>
            <a:pPr lvl="1"/>
            <a:r>
              <a:rPr lang="en-US" sz="1800" dirty="0"/>
              <a:t>Reuse</a:t>
            </a:r>
          </a:p>
          <a:p>
            <a:pPr lvl="1"/>
            <a:r>
              <a:rPr lang="en-US" sz="1800" dirty="0"/>
              <a:t>Revise</a:t>
            </a:r>
          </a:p>
          <a:p>
            <a:pPr lvl="1"/>
            <a:r>
              <a:rPr lang="en-US" sz="1800" dirty="0"/>
              <a:t>Retain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720D460-2047-4008-AA32-167E93C2D265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53248"/>
            <a:ext cx="4255515" cy="43561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39EEB3-A563-4D4D-AEE1-E4D8518E8FEF}"/>
              </a:ext>
            </a:extLst>
          </p:cNvPr>
          <p:cNvSpPr txBox="1"/>
          <p:nvPr/>
        </p:nvSpPr>
        <p:spPr>
          <a:xfrm>
            <a:off x="6862118" y="6266782"/>
            <a:ext cx="2723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CBR Working Cycle (</a:t>
            </a:r>
            <a:r>
              <a:rPr lang="en-US" sz="1200" dirty="0" err="1"/>
              <a:t>Pantic</a:t>
            </a:r>
            <a:r>
              <a:rPr lang="en-US" sz="1200" dirty="0"/>
              <a:t>, n.d.) </a:t>
            </a:r>
          </a:p>
        </p:txBody>
      </p:sp>
    </p:spTree>
    <p:extLst>
      <p:ext uri="{BB962C8B-B14F-4D97-AF65-F5344CB8AC3E}">
        <p14:creationId xmlns:p14="http://schemas.microsoft.com/office/powerpoint/2010/main" val="2300166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30D4E-16E5-4F7A-A42C-912CA8F2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Containers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991A5E0-9B5D-44AE-B808-E6148B26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252" y="1592387"/>
            <a:ext cx="9996840" cy="2499336"/>
          </a:xfrm>
        </p:spPr>
        <p:txBody>
          <a:bodyPr/>
          <a:lstStyle/>
          <a:p>
            <a:pPr lvl="0"/>
            <a:r>
              <a:rPr lang="en-US" u="sng" dirty="0"/>
              <a:t>Vocabulary</a:t>
            </a:r>
            <a:r>
              <a:rPr lang="en-US" dirty="0"/>
              <a:t>: knowledge required to choose features to describe the cases</a:t>
            </a:r>
          </a:p>
          <a:p>
            <a:pPr lvl="0"/>
            <a:r>
              <a:rPr lang="en-US" u="sng" dirty="0"/>
              <a:t>Similarity</a:t>
            </a:r>
            <a:r>
              <a:rPr lang="en-US" dirty="0"/>
              <a:t>: defines what makes two cases similar enough to reuse the solution</a:t>
            </a:r>
          </a:p>
          <a:p>
            <a:pPr lvl="0"/>
            <a:r>
              <a:rPr lang="en-US" u="sng" dirty="0"/>
              <a:t>Adaptation</a:t>
            </a:r>
            <a:r>
              <a:rPr lang="en-US" dirty="0"/>
              <a:t>: stores all knowledge about modifying the cases to solve new problems and the evaluation of the solutions suggested after modification</a:t>
            </a:r>
          </a:p>
          <a:p>
            <a:pPr lvl="0"/>
            <a:r>
              <a:rPr lang="en-US" u="sng" dirty="0"/>
              <a:t>Case Base</a:t>
            </a:r>
            <a:r>
              <a:rPr lang="en-US" dirty="0"/>
              <a:t>: knowledge about all of the cases stored in the system.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779BEC-CBDC-4495-B573-C17AA158CEC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684" y="4030587"/>
            <a:ext cx="6668631" cy="217188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8DA3D3-E5B8-4D30-9D94-AACAE16A97C2}"/>
              </a:ext>
            </a:extLst>
          </p:cNvPr>
          <p:cNvSpPr txBox="1"/>
          <p:nvPr/>
        </p:nvSpPr>
        <p:spPr>
          <a:xfrm>
            <a:off x="3325048" y="6269062"/>
            <a:ext cx="55419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Knowledge Containers in CBR (Richter &amp; Weber, 2013)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9020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18897-6E5D-450C-852C-A2722D097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Representation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6A0A5-A8E9-4252-BE68-1833F9B50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Cases can have three parts: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Problem Description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Problem Solution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Outcome</a:t>
            </a:r>
          </a:p>
          <a:p>
            <a:r>
              <a:rPr lang="en-US" dirty="0"/>
              <a:t>To keep the case base simple, normally only have problem description and problem solution</a:t>
            </a:r>
          </a:p>
          <a:p>
            <a:r>
              <a:rPr lang="en-US" dirty="0"/>
              <a:t>Two factors for what information to store in cases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The intended use of the system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How difficult it is to access the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72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3CDB0-6195-498F-B16F-677E6E9A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16C30-860E-45DA-AE77-F63D7775F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Indexes are used to ensure only relevant cases are retrieved from the case base.</a:t>
            </a:r>
          </a:p>
          <a:p>
            <a:r>
              <a:rPr lang="en-US" dirty="0"/>
              <a:t>The indexes should be:</a:t>
            </a:r>
          </a:p>
          <a:p>
            <a:pPr lvl="1"/>
            <a:r>
              <a:rPr lang="en-US" u="sng" dirty="0"/>
              <a:t>Predictive</a:t>
            </a:r>
            <a:r>
              <a:rPr lang="en-US" dirty="0"/>
              <a:t>: Helpful in predicting the relevance of a case.</a:t>
            </a:r>
          </a:p>
          <a:p>
            <a:pPr lvl="1"/>
            <a:r>
              <a:rPr lang="en-US" u="sng" dirty="0"/>
              <a:t>Recognizable:</a:t>
            </a:r>
            <a:r>
              <a:rPr lang="en-US" dirty="0"/>
              <a:t> The user can understand why this index is used.</a:t>
            </a:r>
          </a:p>
          <a:p>
            <a:pPr lvl="1"/>
            <a:r>
              <a:rPr lang="en-US" u="sng" dirty="0"/>
              <a:t>Abstract:</a:t>
            </a:r>
            <a:r>
              <a:rPr lang="en-US" dirty="0"/>
              <a:t> It’s possible to expand the existing case base with the index specified.</a:t>
            </a:r>
          </a:p>
          <a:p>
            <a:pPr lvl="1"/>
            <a:r>
              <a:rPr lang="en-US" u="sng" dirty="0"/>
              <a:t>Concrete</a:t>
            </a:r>
            <a:r>
              <a:rPr lang="en-US" dirty="0"/>
              <a:t>: Index is clear enough to help retrieve cases efficiently. (</a:t>
            </a:r>
            <a:r>
              <a:rPr lang="en-US" dirty="0" err="1"/>
              <a:t>Pantic</a:t>
            </a:r>
            <a:r>
              <a:rPr lang="en-US" dirty="0"/>
              <a:t>, n.d.)</a:t>
            </a:r>
          </a:p>
          <a:p>
            <a:r>
              <a:rPr lang="en-US" dirty="0"/>
              <a:t>Indexes can be modified as the system is used</a:t>
            </a:r>
          </a:p>
        </p:txBody>
      </p:sp>
    </p:spTree>
    <p:extLst>
      <p:ext uri="{BB962C8B-B14F-4D97-AF65-F5344CB8AC3E}">
        <p14:creationId xmlns:p14="http://schemas.microsoft.com/office/powerpoint/2010/main" val="1269713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144</TotalTime>
  <Words>899</Words>
  <Application>Microsoft Office PowerPoint</Application>
  <PresentationFormat>Widescreen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</vt:lpstr>
      <vt:lpstr>Case-Based Reasoning</vt:lpstr>
      <vt:lpstr>Overview</vt:lpstr>
      <vt:lpstr>What is Case-Based Reasoning?</vt:lpstr>
      <vt:lpstr>Origin of CBR</vt:lpstr>
      <vt:lpstr>Early CBR Systems</vt:lpstr>
      <vt:lpstr>CBR Working Cycle</vt:lpstr>
      <vt:lpstr>Knowledge Containers</vt:lpstr>
      <vt:lpstr>Case Representation </vt:lpstr>
      <vt:lpstr>Indexing Cases</vt:lpstr>
      <vt:lpstr>Organization of the Case Base</vt:lpstr>
      <vt:lpstr>Case Retrieval</vt:lpstr>
      <vt:lpstr>Case Adaptation</vt:lpstr>
      <vt:lpstr>Advantages and Disadvantages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Case-Based Reasoning</dc:title>
  <dc:creator>Jessica Jones</dc:creator>
  <cp:lastModifiedBy>Jessica Jones</cp:lastModifiedBy>
  <cp:revision>41</cp:revision>
  <dcterms:created xsi:type="dcterms:W3CDTF">2018-11-27T03:55:15Z</dcterms:created>
  <dcterms:modified xsi:type="dcterms:W3CDTF">2018-11-27T06:20:03Z</dcterms:modified>
</cp:coreProperties>
</file>